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2" r:id="rId6"/>
    <p:sldId id="263" r:id="rId7"/>
    <p:sldId id="259" r:id="rId8"/>
    <p:sldId id="264" r:id="rId9"/>
    <p:sldId id="261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234" autoAdjust="0"/>
  </p:normalViewPr>
  <p:slideViewPr>
    <p:cSldViewPr snapToGrid="0">
      <p:cViewPr varScale="1">
        <p:scale>
          <a:sx n="68" d="100"/>
          <a:sy n="68" d="100"/>
        </p:scale>
        <p:origin x="12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2B2CF-B11A-4FE5-A31B-552A9073FE9C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A12D-267E-469F-A4DC-AD7CA34358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0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7885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b="1" dirty="0" smtClean="0"/>
              <a:t>top-left part of the slide</a:t>
            </a:r>
            <a:r>
              <a:rPr lang="en-US" dirty="0" smtClean="0"/>
              <a:t> shows a </a:t>
            </a:r>
            <a:r>
              <a:rPr lang="en-US" b="1" dirty="0" smtClean="0"/>
              <a:t>grid of images</a:t>
            </a:r>
            <a:r>
              <a:rPr lang="en-US" dirty="0" smtClean="0"/>
              <a:t>, which represents the dataset the AI model is trained on.</a:t>
            </a:r>
          </a:p>
          <a:p>
            <a:r>
              <a:rPr lang="en-US" dirty="0" smtClean="0"/>
              <a:t>These images seem to contain </a:t>
            </a:r>
            <a:r>
              <a:rPr lang="en-US" b="1" dirty="0" smtClean="0"/>
              <a:t>dogs mixed with other objects (such as cookies or textures)</a:t>
            </a:r>
            <a:r>
              <a:rPr lang="en-US" dirty="0" smtClean="0"/>
              <a:t>, indicating that the AI is trained on a variety of inputs to understand their patterns.</a:t>
            </a:r>
          </a:p>
          <a:p>
            <a:r>
              <a:rPr lang="en-US" dirty="0" smtClean="0"/>
              <a:t>The </a:t>
            </a:r>
            <a:r>
              <a:rPr lang="en-US" b="1" dirty="0" smtClean="0"/>
              <a:t>bottom-left box</a:t>
            </a:r>
            <a:r>
              <a:rPr lang="en-US" dirty="0" smtClean="0"/>
              <a:t> labeled </a:t>
            </a:r>
            <a:r>
              <a:rPr lang="en-US" i="1" dirty="0" smtClean="0"/>
              <a:t>"prior knowledge"</a:t>
            </a:r>
            <a:r>
              <a:rPr lang="en-US" dirty="0" smtClean="0"/>
              <a:t> refers to the </a:t>
            </a:r>
            <a:r>
              <a:rPr lang="en-US" b="1" dirty="0" smtClean="0"/>
              <a:t>essential components required to train a generative AI model</a:t>
            </a:r>
            <a:r>
              <a:rPr lang="en-US" dirty="0" smtClean="0"/>
              <a:t>, including:</a:t>
            </a:r>
          </a:p>
          <a:p>
            <a:pPr lvl="1"/>
            <a:r>
              <a:rPr lang="en-US" b="1" dirty="0" smtClean="0"/>
              <a:t>Model class</a:t>
            </a:r>
            <a:r>
              <a:rPr lang="en-US" dirty="0" smtClean="0"/>
              <a:t> (e.g., </a:t>
            </a:r>
            <a:r>
              <a:rPr lang="en-US" dirty="0" err="1" smtClean="0"/>
              <a:t>Variational</a:t>
            </a:r>
            <a:r>
              <a:rPr lang="en-US" dirty="0" smtClean="0"/>
              <a:t> </a:t>
            </a:r>
            <a:r>
              <a:rPr lang="en-US" dirty="0" err="1" smtClean="0"/>
              <a:t>Autoencoders</a:t>
            </a:r>
            <a:r>
              <a:rPr lang="en-US" dirty="0" smtClean="0"/>
              <a:t>, GANs, or Transformers)</a:t>
            </a:r>
          </a:p>
          <a:p>
            <a:pPr lvl="1"/>
            <a:r>
              <a:rPr lang="en-US" b="1" dirty="0" smtClean="0"/>
              <a:t>Architecture</a:t>
            </a:r>
            <a:r>
              <a:rPr lang="en-US" dirty="0" smtClean="0"/>
              <a:t> (e.g., convolutional networks for image generation)</a:t>
            </a:r>
          </a:p>
          <a:p>
            <a:pPr lvl="1"/>
            <a:r>
              <a:rPr lang="en-US" b="1" dirty="0" smtClean="0"/>
              <a:t>Loss function</a:t>
            </a:r>
            <a:r>
              <a:rPr lang="en-US" dirty="0" smtClean="0"/>
              <a:t> (e.g., adversarial loss, likelihood estimation)</a:t>
            </a:r>
          </a:p>
          <a:p>
            <a:pPr lvl="1"/>
            <a:r>
              <a:rPr lang="en-US" b="1" dirty="0" smtClean="0"/>
              <a:t>Constraints and regularization</a:t>
            </a:r>
            <a:r>
              <a:rPr lang="en-US" dirty="0" smtClean="0"/>
              <a:t> (to prevent overfitting)</a:t>
            </a:r>
          </a:p>
          <a:p>
            <a:pPr lvl="1"/>
            <a:r>
              <a:rPr lang="en-US" b="1" dirty="0" smtClean="0"/>
              <a:t>Optimizers</a:t>
            </a:r>
            <a:r>
              <a:rPr lang="en-US" dirty="0" smtClean="0"/>
              <a:t> (e.g., Adam optimizer)</a:t>
            </a:r>
          </a:p>
          <a:p>
            <a:pPr lvl="1"/>
            <a:r>
              <a:rPr lang="en-US" b="1" dirty="0" smtClean="0"/>
              <a:t>Training scheme</a:t>
            </a:r>
            <a:r>
              <a:rPr lang="en-US" dirty="0" smtClean="0"/>
              <a:t> (e.g., supervised or unsupervised learning)</a:t>
            </a:r>
          </a:p>
          <a:p>
            <a:r>
              <a:rPr lang="en-US" dirty="0" smtClean="0"/>
              <a:t>This prior knowledge </a:t>
            </a:r>
            <a:r>
              <a:rPr lang="en-US" b="1" dirty="0" smtClean="0"/>
              <a:t>guides the AI in learning from data and generating realistic outputs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en-US" dirty="0" smtClean="0"/>
              <a:t>The </a:t>
            </a:r>
            <a:r>
              <a:rPr lang="en-US" b="1" dirty="0" smtClean="0"/>
              <a:t>core mathematical concept behind generative models</a:t>
            </a:r>
            <a:r>
              <a:rPr lang="en-US" dirty="0" smtClean="0"/>
              <a:t> is the </a:t>
            </a:r>
            <a:r>
              <a:rPr lang="en-US" b="1" dirty="0" smtClean="0"/>
              <a:t>probability distribution of </a:t>
            </a:r>
            <a:r>
              <a:rPr lang="en-US" b="1" dirty="0" err="1" smtClean="0"/>
              <a:t>data</a:t>
            </a:r>
            <a:r>
              <a:rPr lang="en-US" dirty="0" err="1" smtClean="0"/>
              <a:t>.The</a:t>
            </a:r>
            <a:r>
              <a:rPr lang="en-US" dirty="0" smtClean="0"/>
              <a:t> two key probability functions in the image:</a:t>
            </a:r>
            <a:endParaRPr lang="tr-TR" dirty="0" smtClean="0"/>
          </a:p>
          <a:p>
            <a:r>
              <a:rPr lang="en-US" b="1" dirty="0" smtClean="0"/>
              <a:t>p(</a:t>
            </a:r>
            <a:r>
              <a:rPr lang="en-US" b="1" dirty="0" err="1" smtClean="0"/>
              <a:t>x∣θ</a:t>
            </a:r>
            <a:r>
              <a:rPr lang="en-US" b="1" dirty="0" smtClean="0"/>
              <a:t>)</a:t>
            </a:r>
            <a:r>
              <a:rPr lang="en-US" dirty="0" smtClean="0"/>
              <a:t>: This represents the likelihood of data x given the model parameters θ</a:t>
            </a:r>
            <a:r>
              <a:rPr lang="tr-TR" baseline="0" dirty="0" smtClean="0"/>
              <a:t> </a:t>
            </a:r>
            <a:r>
              <a:rPr lang="en-US" dirty="0" smtClean="0"/>
              <a:t> It describes how well the model fits the data.</a:t>
            </a:r>
          </a:p>
          <a:p>
            <a:r>
              <a:rPr lang="en-US" b="1" dirty="0" smtClean="0"/>
              <a:t>p(θ)</a:t>
            </a:r>
            <a:r>
              <a:rPr lang="en-US" dirty="0" smtClean="0"/>
              <a:t>: This represents the prior distribution over model parameters, ensuring that the model follows a structured approach.</a:t>
            </a:r>
            <a:endParaRPr lang="tr-TR" dirty="0" smtClean="0"/>
          </a:p>
          <a:p>
            <a:r>
              <a:rPr lang="en-US" dirty="0" smtClean="0"/>
              <a:t>The equation at the </a:t>
            </a:r>
            <a:r>
              <a:rPr lang="en-US" b="1" dirty="0" smtClean="0"/>
              <a:t>center-right</a:t>
            </a:r>
            <a:r>
              <a:rPr lang="en-US" dirty="0" smtClean="0"/>
              <a:t> of the slide:</a:t>
            </a:r>
          </a:p>
          <a:p>
            <a:r>
              <a:rPr lang="en-US" dirty="0" smtClean="0"/>
              <a:t>p(x)=∫θ​p(</a:t>
            </a:r>
            <a:r>
              <a:rPr lang="en-US" dirty="0" err="1" smtClean="0"/>
              <a:t>x∣θ</a:t>
            </a:r>
            <a:r>
              <a:rPr lang="en-US" dirty="0" smtClean="0"/>
              <a:t>)p(θ)</a:t>
            </a:r>
            <a:r>
              <a:rPr lang="en-US" dirty="0" err="1" smtClean="0"/>
              <a:t>dθdescribes</a:t>
            </a:r>
            <a:r>
              <a:rPr lang="en-US" dirty="0" smtClean="0"/>
              <a:t> how the model </a:t>
            </a:r>
            <a:r>
              <a:rPr lang="en-US" b="1" dirty="0" smtClean="0"/>
              <a:t>integrates over all possible parameters</a:t>
            </a:r>
            <a:r>
              <a:rPr lang="en-US" dirty="0" smtClean="0"/>
              <a:t> to estimate the probability distribution of the new data.</a:t>
            </a:r>
          </a:p>
          <a:p>
            <a:r>
              <a:rPr lang="en-US" dirty="0" smtClean="0"/>
              <a:t>Once trained, the model can </a:t>
            </a:r>
            <a:r>
              <a:rPr lang="en-US" b="1" dirty="0" smtClean="0"/>
              <a:t>sample from this learned distribution</a:t>
            </a:r>
            <a:r>
              <a:rPr lang="en-US" dirty="0" smtClean="0"/>
              <a:t> and create new content.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7346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Generative</a:t>
            </a:r>
            <a:r>
              <a:rPr lang="tr-TR" dirty="0" smtClean="0"/>
              <a:t> AI (</a:t>
            </a:r>
            <a:r>
              <a:rPr lang="tr-TR" dirty="0" err="1" smtClean="0"/>
              <a:t>GenAI</a:t>
            </a:r>
            <a:r>
              <a:rPr lang="tr-TR" dirty="0" smtClean="0"/>
              <a:t>) is a </a:t>
            </a:r>
            <a:r>
              <a:rPr lang="tr-TR" dirty="0" err="1" smtClean="0"/>
              <a:t>type</a:t>
            </a:r>
            <a:r>
              <a:rPr lang="tr-TR" dirty="0" smtClean="0"/>
              <a:t> of </a:t>
            </a:r>
            <a:r>
              <a:rPr lang="tr-TR" dirty="0" err="1" smtClean="0"/>
              <a:t>artificial</a:t>
            </a:r>
            <a:r>
              <a:rPr lang="tr-TR" dirty="0" smtClean="0"/>
              <a:t> </a:t>
            </a:r>
            <a:r>
              <a:rPr lang="tr-TR" dirty="0" err="1" smtClean="0"/>
              <a:t>intelligence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learns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data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generates</a:t>
            </a:r>
            <a:r>
              <a:rPr lang="tr-TR" dirty="0" smtClean="0"/>
              <a:t>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content</a:t>
            </a:r>
            <a:r>
              <a:rPr lang="tr-TR" dirty="0" smtClean="0"/>
              <a:t> </a:t>
            </a:r>
            <a:r>
              <a:rPr lang="tr-TR" dirty="0" err="1" smtClean="0"/>
              <a:t>based</a:t>
            </a:r>
            <a:r>
              <a:rPr lang="tr-TR" dirty="0" smtClean="0"/>
              <a:t> on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. </a:t>
            </a:r>
            <a:r>
              <a:rPr lang="tr-TR" dirty="0" err="1" smtClean="0"/>
              <a:t>Instead</a:t>
            </a:r>
            <a:r>
              <a:rPr lang="tr-TR" dirty="0" smtClean="0"/>
              <a:t> of </a:t>
            </a:r>
            <a:r>
              <a:rPr lang="tr-TR" dirty="0" err="1" smtClean="0"/>
              <a:t>simply</a:t>
            </a:r>
            <a:r>
              <a:rPr lang="tr-TR" dirty="0" smtClean="0"/>
              <a:t> </a:t>
            </a:r>
            <a:r>
              <a:rPr lang="tr-TR" dirty="0" err="1" smtClean="0"/>
              <a:t>recognizing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, it </a:t>
            </a:r>
            <a:r>
              <a:rPr lang="tr-TR" dirty="0" err="1" smtClean="0"/>
              <a:t>creates</a:t>
            </a:r>
            <a:r>
              <a:rPr lang="tr-TR" dirty="0" smtClean="0"/>
              <a:t> </a:t>
            </a:r>
            <a:r>
              <a:rPr lang="tr-TR" dirty="0" err="1" smtClean="0"/>
              <a:t>entirely</a:t>
            </a:r>
            <a:r>
              <a:rPr lang="tr-TR" dirty="0" smtClean="0"/>
              <a:t>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examples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resemble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training</a:t>
            </a:r>
            <a:r>
              <a:rPr lang="tr-TR" dirty="0" smtClean="0"/>
              <a:t> data.</a:t>
            </a:r>
          </a:p>
          <a:p>
            <a:r>
              <a:rPr lang="tr-TR" dirty="0" smtClean="0"/>
              <a:t>Üretken Yapay Zekâ (</a:t>
            </a:r>
            <a:r>
              <a:rPr lang="tr-TR" dirty="0" err="1" smtClean="0"/>
              <a:t>GenAI</a:t>
            </a:r>
            <a:r>
              <a:rPr lang="tr-TR" dirty="0" smtClean="0"/>
              <a:t>), verilerden öğrenen ve bu öğrendiklerine dayanarak yeni içerik üreten bir yapay zekâ türüdür. Sadece kalıpları tanımakla kalmaz, aynı zamanda eğitim aldığı veriye benzeyen tamamen yeni örnekler oluşturur.</a:t>
            </a:r>
          </a:p>
          <a:p>
            <a:endParaRPr lang="tr-TR" dirty="0" smtClean="0"/>
          </a:p>
          <a:p>
            <a:r>
              <a:rPr lang="tr-TR" b="1" dirty="0" smtClean="0"/>
              <a:t>How </a:t>
            </a:r>
            <a:r>
              <a:rPr lang="tr-TR" b="1" dirty="0" err="1" smtClean="0"/>
              <a:t>Does</a:t>
            </a:r>
            <a:r>
              <a:rPr lang="tr-TR" b="1" dirty="0" smtClean="0"/>
              <a:t> </a:t>
            </a:r>
            <a:r>
              <a:rPr lang="tr-TR" b="1" dirty="0" err="1" smtClean="0"/>
              <a:t>Generative</a:t>
            </a:r>
            <a:r>
              <a:rPr lang="tr-TR" b="1" dirty="0" smtClean="0"/>
              <a:t> AI </a:t>
            </a:r>
            <a:r>
              <a:rPr lang="tr-TR" b="1" dirty="0" err="1" smtClean="0"/>
              <a:t>Work</a:t>
            </a:r>
            <a:r>
              <a:rPr lang="tr-TR" b="1" dirty="0" smtClean="0"/>
              <a:t>? / Üretken Yapay Zekâ Nasıl Çalışır?</a:t>
            </a:r>
          </a:p>
          <a:p>
            <a:r>
              <a:rPr lang="tr-TR" b="1" dirty="0" smtClean="0"/>
              <a:t>Data Collection (Veri Toplama):</a:t>
            </a:r>
            <a:endParaRPr lang="tr-TR" dirty="0" smtClean="0"/>
          </a:p>
          <a:p>
            <a:pPr lvl="1"/>
            <a:r>
              <a:rPr lang="tr-TR" dirty="0" err="1" smtClean="0"/>
              <a:t>The</a:t>
            </a:r>
            <a:r>
              <a:rPr lang="tr-TR" dirty="0" smtClean="0"/>
              <a:t> model is </a:t>
            </a:r>
            <a:r>
              <a:rPr lang="tr-TR" dirty="0" err="1" smtClean="0"/>
              <a:t>trained</a:t>
            </a:r>
            <a:r>
              <a:rPr lang="tr-TR" dirty="0" smtClean="0"/>
              <a:t> on a </a:t>
            </a:r>
            <a:r>
              <a:rPr lang="tr-TR" dirty="0" err="1" smtClean="0"/>
              <a:t>dataset</a:t>
            </a:r>
            <a:r>
              <a:rPr lang="tr-TR" dirty="0" smtClean="0"/>
              <a:t>,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consists</a:t>
            </a:r>
            <a:r>
              <a:rPr lang="tr-TR" dirty="0" smtClean="0"/>
              <a:t> of </a:t>
            </a:r>
            <a:r>
              <a:rPr lang="tr-TR" dirty="0" err="1" smtClean="0"/>
              <a:t>different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, </a:t>
            </a:r>
            <a:r>
              <a:rPr lang="tr-TR" dirty="0" err="1" smtClean="0"/>
              <a:t>texts</a:t>
            </a:r>
            <a:r>
              <a:rPr lang="tr-TR" dirty="0" smtClean="0"/>
              <a:t>,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other</a:t>
            </a:r>
            <a:r>
              <a:rPr lang="tr-TR" dirty="0" smtClean="0"/>
              <a:t> </a:t>
            </a:r>
            <a:r>
              <a:rPr lang="tr-TR" dirty="0" err="1" smtClean="0"/>
              <a:t>forms</a:t>
            </a:r>
            <a:r>
              <a:rPr lang="tr-TR" dirty="0" smtClean="0"/>
              <a:t> of data.</a:t>
            </a:r>
          </a:p>
          <a:p>
            <a:pPr lvl="1"/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,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see</a:t>
            </a:r>
            <a:r>
              <a:rPr lang="tr-TR" dirty="0" smtClean="0"/>
              <a:t> a </a:t>
            </a:r>
            <a:r>
              <a:rPr lang="tr-TR" dirty="0" err="1" smtClean="0"/>
              <a:t>dataset</a:t>
            </a:r>
            <a:r>
              <a:rPr lang="tr-TR" dirty="0" smtClean="0"/>
              <a:t> </a:t>
            </a:r>
            <a:r>
              <a:rPr lang="tr-TR" dirty="0" err="1" smtClean="0"/>
              <a:t>containing</a:t>
            </a:r>
            <a:r>
              <a:rPr lang="tr-TR" dirty="0" smtClean="0"/>
              <a:t> </a:t>
            </a:r>
            <a:r>
              <a:rPr lang="tr-TR" dirty="0" err="1" smtClean="0"/>
              <a:t>pictures</a:t>
            </a:r>
            <a:r>
              <a:rPr lang="tr-TR" dirty="0" smtClean="0"/>
              <a:t> of </a:t>
            </a:r>
            <a:r>
              <a:rPr lang="tr-TR" dirty="0" err="1" smtClean="0"/>
              <a:t>dogs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muffins</a:t>
            </a:r>
            <a:r>
              <a:rPr lang="tr-TR" dirty="0" smtClean="0"/>
              <a:t>.</a:t>
            </a:r>
          </a:p>
          <a:p>
            <a:pPr lvl="1"/>
            <a:r>
              <a:rPr lang="tr-TR" dirty="0" smtClean="0"/>
              <a:t>Model, farklı resimler, metinler veya diğer veri türlerinden oluşan bir veri kümesi ile eğitilir.</a:t>
            </a:r>
          </a:p>
          <a:p>
            <a:pPr lvl="1"/>
            <a:r>
              <a:rPr lang="tr-TR" dirty="0" smtClean="0"/>
              <a:t>Görselde, köpekler ve </a:t>
            </a:r>
            <a:r>
              <a:rPr lang="tr-TR" dirty="0" err="1" smtClean="0"/>
              <a:t>muffinlerden</a:t>
            </a:r>
            <a:r>
              <a:rPr lang="tr-TR" dirty="0" smtClean="0"/>
              <a:t> oluşan bir veri kümesi görüyoruz.</a:t>
            </a:r>
          </a:p>
          <a:p>
            <a:r>
              <a:rPr lang="tr-TR" b="1" dirty="0" err="1" smtClean="0"/>
              <a:t>Prior</a:t>
            </a:r>
            <a:r>
              <a:rPr lang="tr-TR" b="1" dirty="0" smtClean="0"/>
              <a:t> Knowledge (Ön Bilgi):</a:t>
            </a:r>
            <a:endParaRPr lang="tr-TR" dirty="0" smtClean="0"/>
          </a:p>
          <a:p>
            <a:pPr lvl="1"/>
            <a:r>
              <a:rPr lang="tr-TR" dirty="0" err="1" smtClean="0"/>
              <a:t>The</a:t>
            </a:r>
            <a:r>
              <a:rPr lang="tr-TR" dirty="0" smtClean="0"/>
              <a:t> model </a:t>
            </a:r>
            <a:r>
              <a:rPr lang="tr-TR" dirty="0" err="1" smtClean="0"/>
              <a:t>uses</a:t>
            </a:r>
            <a:r>
              <a:rPr lang="tr-TR" dirty="0" smtClean="0"/>
              <a:t> </a:t>
            </a:r>
            <a:r>
              <a:rPr lang="tr-TR" dirty="0" err="1" smtClean="0"/>
              <a:t>prior</a:t>
            </a:r>
            <a:r>
              <a:rPr lang="tr-TR" dirty="0" smtClean="0"/>
              <a:t> </a:t>
            </a:r>
            <a:r>
              <a:rPr lang="tr-TR" dirty="0" err="1" smtClean="0"/>
              <a:t>knowledge</a:t>
            </a:r>
            <a:r>
              <a:rPr lang="tr-TR" dirty="0" smtClean="0"/>
              <a:t>, </a:t>
            </a:r>
            <a:r>
              <a:rPr lang="tr-TR" dirty="0" err="1" smtClean="0"/>
              <a:t>such</a:t>
            </a:r>
            <a:r>
              <a:rPr lang="tr-TR" dirty="0" smtClean="0"/>
              <a:t> as model </a:t>
            </a:r>
            <a:r>
              <a:rPr lang="tr-TR" dirty="0" err="1" smtClean="0"/>
              <a:t>architecture</a:t>
            </a:r>
            <a:r>
              <a:rPr lang="tr-TR" dirty="0" smtClean="0"/>
              <a:t>, </a:t>
            </a:r>
            <a:r>
              <a:rPr lang="tr-TR" dirty="0" err="1" smtClean="0"/>
              <a:t>loss</a:t>
            </a:r>
            <a:r>
              <a:rPr lang="tr-TR" dirty="0" smtClean="0"/>
              <a:t> </a:t>
            </a:r>
            <a:r>
              <a:rPr lang="tr-TR" dirty="0" err="1" smtClean="0"/>
              <a:t>function</a:t>
            </a:r>
            <a:r>
              <a:rPr lang="tr-TR" dirty="0" smtClean="0"/>
              <a:t>, </a:t>
            </a:r>
            <a:r>
              <a:rPr lang="tr-TR" dirty="0" err="1" smtClean="0"/>
              <a:t>constraints</a:t>
            </a:r>
            <a:r>
              <a:rPr lang="tr-TR" dirty="0" smtClean="0"/>
              <a:t>, </a:t>
            </a:r>
            <a:r>
              <a:rPr lang="tr-TR" dirty="0" err="1" smtClean="0"/>
              <a:t>optimizers</a:t>
            </a:r>
            <a:r>
              <a:rPr lang="tr-TR" dirty="0" smtClean="0"/>
              <a:t>,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training</a:t>
            </a:r>
            <a:r>
              <a:rPr lang="tr-TR" dirty="0" smtClean="0"/>
              <a:t> </a:t>
            </a:r>
            <a:r>
              <a:rPr lang="tr-TR" dirty="0" err="1" smtClean="0"/>
              <a:t>schemes</a:t>
            </a:r>
            <a:r>
              <a:rPr lang="tr-TR" dirty="0" smtClean="0"/>
              <a:t>.</a:t>
            </a:r>
          </a:p>
          <a:p>
            <a:pPr lvl="1"/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prior</a:t>
            </a:r>
            <a:r>
              <a:rPr lang="tr-TR" dirty="0" smtClean="0"/>
              <a:t> </a:t>
            </a:r>
            <a:r>
              <a:rPr lang="tr-TR" dirty="0" err="1" smtClean="0"/>
              <a:t>knowledge</a:t>
            </a:r>
            <a:r>
              <a:rPr lang="tr-TR" dirty="0" smtClean="0"/>
              <a:t> </a:t>
            </a:r>
            <a:r>
              <a:rPr lang="tr-TR" dirty="0" err="1" smtClean="0"/>
              <a:t>helps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AI </a:t>
            </a:r>
            <a:r>
              <a:rPr lang="tr-TR" dirty="0" err="1" smtClean="0"/>
              <a:t>learn</a:t>
            </a:r>
            <a:r>
              <a:rPr lang="tr-TR" dirty="0" smtClean="0"/>
              <a:t> how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generate</a:t>
            </a:r>
            <a:r>
              <a:rPr lang="tr-TR" dirty="0" smtClean="0"/>
              <a:t> </a:t>
            </a:r>
            <a:r>
              <a:rPr lang="tr-TR" dirty="0" err="1" smtClean="0"/>
              <a:t>realistic</a:t>
            </a:r>
            <a:r>
              <a:rPr lang="tr-TR" dirty="0" smtClean="0"/>
              <a:t> </a:t>
            </a:r>
            <a:r>
              <a:rPr lang="tr-TR" dirty="0" err="1" smtClean="0"/>
              <a:t>outputs</a:t>
            </a:r>
            <a:r>
              <a:rPr lang="tr-TR" dirty="0" smtClean="0"/>
              <a:t>.</a:t>
            </a:r>
          </a:p>
          <a:p>
            <a:pPr lvl="1"/>
            <a:r>
              <a:rPr lang="tr-TR" dirty="0" smtClean="0"/>
              <a:t>Model, model yapısı, kayıp fonksiyonu, kısıtlamalar, optimize ediciler ve eğitim şeması gibi ön bilgileri kullanır.</a:t>
            </a:r>
          </a:p>
          <a:p>
            <a:pPr lvl="1"/>
            <a:r>
              <a:rPr lang="tr-TR" dirty="0" smtClean="0"/>
              <a:t>Bu ön bilgi, yapay zekânın gerçekçi çıktılar üretmesine yardımcı olur.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636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34843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9184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220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2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7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2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7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3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5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11.02.2025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06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GENERATIVE AI 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sz="4800" dirty="0" smtClean="0"/>
              <a:t>WEEK-1 </a:t>
            </a:r>
          </a:p>
          <a:p>
            <a:r>
              <a:rPr lang="tr-TR" dirty="0" err="1" smtClean="0"/>
              <a:t>Asst.Prof.Dr.Murat</a:t>
            </a:r>
            <a:r>
              <a:rPr lang="tr-TR" dirty="0" smtClean="0"/>
              <a:t> ŞİMŞEK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57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78" y="475861"/>
            <a:ext cx="11337039" cy="57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2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7" y="521316"/>
            <a:ext cx="3924848" cy="602064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3" y="894541"/>
            <a:ext cx="6949356" cy="49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58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47" y="521316"/>
            <a:ext cx="3924848" cy="602064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173" y="894541"/>
            <a:ext cx="6949356" cy="49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13" y="653142"/>
            <a:ext cx="11687887" cy="55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1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20" y="643812"/>
            <a:ext cx="11074210" cy="51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87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3" y="283875"/>
            <a:ext cx="3839111" cy="5973009"/>
          </a:xfrm>
          <a:prstGeom prst="rect">
            <a:avLst/>
          </a:prstGeom>
        </p:spPr>
      </p:pic>
      <p:pic>
        <p:nvPicPr>
          <p:cNvPr id="3" name="Beacon of Knowledg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19067" y="637269"/>
            <a:ext cx="487363" cy="48736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222033" y="2368145"/>
            <a:ext cx="505097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effectLst/>
                <a:latin typeface="Neue Montreal"/>
              </a:rPr>
              <a:t>[Verse] In Ankara’s heart where progress thrives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 A school of dreams where vision arrives 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err="1" smtClean="0">
                <a:effectLst/>
                <a:latin typeface="Neue Montreal"/>
              </a:rPr>
              <a:t>Ostim</a:t>
            </a:r>
            <a:r>
              <a:rPr lang="en-US" b="0" i="0" dirty="0" smtClean="0">
                <a:effectLst/>
                <a:latin typeface="Neue Montreal"/>
              </a:rPr>
              <a:t> Technical </a:t>
            </a:r>
            <a:r>
              <a:rPr lang="en-US" b="0" i="0" dirty="0" err="1" smtClean="0">
                <a:effectLst/>
                <a:latin typeface="Neue Montreal"/>
              </a:rPr>
              <a:t>standin</a:t>
            </a:r>
            <a:r>
              <a:rPr lang="en-US" b="0" i="0" dirty="0" smtClean="0">
                <a:effectLst/>
                <a:latin typeface="Neue Montreal"/>
              </a:rPr>
              <a:t>' tall 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Future's calling breaking the wall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 [Verse 2] Forging futures with guiding light Through the darkness we take the flight 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Ideas soaring in the air Innovation everywhere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 [Chorus] </a:t>
            </a:r>
            <a:r>
              <a:rPr lang="en-US" b="0" i="0" dirty="0" err="1" smtClean="0">
                <a:effectLst/>
                <a:latin typeface="Neue Montreal"/>
              </a:rPr>
              <a:t>Ostim</a:t>
            </a:r>
            <a:r>
              <a:rPr lang="en-US" b="0" i="0" dirty="0" smtClean="0">
                <a:effectLst/>
                <a:latin typeface="Neue Montreal"/>
              </a:rPr>
              <a:t> Technical here we rise Crafting stories under the skies 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Every moment we defy </a:t>
            </a:r>
            <a:endParaRPr lang="tr-TR" b="0" i="0" dirty="0" smtClean="0">
              <a:effectLst/>
              <a:latin typeface="Neue Montreal"/>
            </a:endParaRPr>
          </a:p>
          <a:p>
            <a:r>
              <a:rPr lang="en-US" b="0" i="0" dirty="0" smtClean="0">
                <a:effectLst/>
                <a:latin typeface="Neue Montreal"/>
              </a:rPr>
              <a:t>Chasing dreams up so high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615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8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33" y="323900"/>
            <a:ext cx="9798279" cy="637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4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490" y="261257"/>
            <a:ext cx="8477407" cy="60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68" y="1336546"/>
            <a:ext cx="8527076" cy="209245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4" y="433118"/>
            <a:ext cx="3055844" cy="482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68325"/>
            <a:ext cx="7747000" cy="6515600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8286749" y="2348210"/>
            <a:ext cx="316230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In </a:t>
            </a:r>
            <a:r>
              <a:rPr lang="tr-TR" sz="2800" dirty="0" smtClean="0"/>
              <a:t>AI</a:t>
            </a:r>
            <a:r>
              <a:rPr lang="en-US" sz="2800" dirty="0" smtClean="0"/>
              <a:t>, models can be categorized as either </a:t>
            </a:r>
            <a:r>
              <a:rPr lang="en-US" sz="2800" b="1" dirty="0" smtClean="0"/>
              <a:t>discriminative</a:t>
            </a:r>
            <a:r>
              <a:rPr lang="en-US" sz="2800" dirty="0" smtClean="0"/>
              <a:t> or </a:t>
            </a:r>
            <a:r>
              <a:rPr lang="en-US" sz="2800" b="1" dirty="0" smtClean="0"/>
              <a:t>generative</a:t>
            </a:r>
            <a:r>
              <a:rPr lang="en-US" sz="2800" dirty="0" smtClean="0"/>
              <a:t>. These two approaches differ in how they learn from data and make predictions.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7360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What</a:t>
            </a:r>
            <a:r>
              <a:rPr lang="tr-TR" dirty="0" smtClean="0"/>
              <a:t> is </a:t>
            </a:r>
            <a:r>
              <a:rPr lang="tr-TR" dirty="0" err="1" smtClean="0"/>
              <a:t>Generative</a:t>
            </a:r>
            <a:r>
              <a:rPr lang="tr-TR" dirty="0" smtClean="0"/>
              <a:t> AI 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1744823"/>
            <a:ext cx="3055844" cy="4823363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3999722" y="1914436"/>
            <a:ext cx="712236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 err="1" smtClean="0"/>
              <a:t>Generative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Artificial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Intelligence</a:t>
            </a:r>
            <a:r>
              <a:rPr lang="tr-TR" sz="2800" b="1" dirty="0" smtClean="0"/>
              <a:t> (</a:t>
            </a:r>
            <a:r>
              <a:rPr lang="tr-TR" sz="2800" b="1" dirty="0" err="1" smtClean="0"/>
              <a:t>GenAI</a:t>
            </a:r>
            <a:r>
              <a:rPr lang="tr-TR" sz="2800" b="1" dirty="0" smtClean="0"/>
              <a:t>) </a:t>
            </a:r>
            <a:r>
              <a:rPr lang="tr-TR" sz="2800" b="1" dirty="0" err="1" smtClean="0"/>
              <a:t>represents</a:t>
            </a:r>
            <a:r>
              <a:rPr lang="tr-TR" sz="2800" b="1" dirty="0" smtClean="0"/>
              <a:t> a </a:t>
            </a:r>
            <a:r>
              <a:rPr lang="tr-TR" sz="2800" b="1" dirty="0" err="1" smtClean="0"/>
              <a:t>specialized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subset</a:t>
            </a:r>
            <a:r>
              <a:rPr lang="tr-TR" sz="2800" b="1" dirty="0" smtClean="0"/>
              <a:t> of </a:t>
            </a:r>
            <a:r>
              <a:rPr lang="tr-TR" sz="2800" b="1" dirty="0" err="1" smtClean="0"/>
              <a:t>artificial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intelligence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systems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that</a:t>
            </a:r>
            <a:r>
              <a:rPr lang="tr-TR" sz="2800" b="1" dirty="0" smtClean="0"/>
              <a:t> can </a:t>
            </a:r>
            <a:r>
              <a:rPr lang="tr-TR" sz="2800" b="1" dirty="0" err="1" smtClean="0"/>
              <a:t>create</a:t>
            </a:r>
            <a:r>
              <a:rPr lang="tr-TR" sz="2800" b="1" dirty="0" smtClean="0"/>
              <a:t>, </a:t>
            </a:r>
            <a:r>
              <a:rPr lang="tr-TR" sz="2800" b="1" dirty="0" err="1" smtClean="0"/>
              <a:t>generate</a:t>
            </a:r>
            <a:r>
              <a:rPr lang="tr-TR" sz="2800" b="1" dirty="0" smtClean="0"/>
              <a:t>, </a:t>
            </a:r>
            <a:r>
              <a:rPr lang="tr-TR" sz="2800" b="1" dirty="0" err="1" smtClean="0"/>
              <a:t>or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produce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novel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content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by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learning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patterns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and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structures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from</a:t>
            </a:r>
            <a:r>
              <a:rPr lang="tr-TR" sz="2800" b="1" dirty="0" smtClean="0"/>
              <a:t> </a:t>
            </a:r>
            <a:r>
              <a:rPr lang="tr-TR" sz="2800" b="1" dirty="0" err="1" smtClean="0"/>
              <a:t>existing</a:t>
            </a:r>
            <a:r>
              <a:rPr lang="tr-TR" sz="2800" b="1" dirty="0" smtClean="0"/>
              <a:t> data. </a:t>
            </a:r>
            <a:endParaRPr lang="tr-TR" sz="2800" b="1" dirty="0"/>
          </a:p>
        </p:txBody>
      </p:sp>
      <p:sp>
        <p:nvSpPr>
          <p:cNvPr id="6" name="Dikdörtgen 5"/>
          <p:cNvSpPr/>
          <p:nvPr/>
        </p:nvSpPr>
        <p:spPr>
          <a:xfrm>
            <a:off x="4335623" y="4666966"/>
            <a:ext cx="67864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i="1" dirty="0" smtClean="0"/>
              <a:t>Üretken Yapay Zeka (</a:t>
            </a:r>
            <a:r>
              <a:rPr lang="tr-TR" b="1" i="1" dirty="0" err="1" smtClean="0"/>
              <a:t>GenAI</a:t>
            </a:r>
            <a:r>
              <a:rPr lang="tr-TR" b="1" i="1" dirty="0" smtClean="0"/>
              <a:t>), mevcut verilerden kalıpları ve yapıları öğrenerek yeni içerikler yaratabilen, üretebilen veya oluşturabilen yapay zeka sistemlerinin özel bir alt kümesini temsil eder.</a:t>
            </a:r>
            <a:endParaRPr lang="tr-TR" b="1" i="1" dirty="0"/>
          </a:p>
        </p:txBody>
      </p:sp>
    </p:spTree>
    <p:extLst>
      <p:ext uri="{BB962C8B-B14F-4D97-AF65-F5344CB8AC3E}">
        <p14:creationId xmlns:p14="http://schemas.microsoft.com/office/powerpoint/2010/main" val="3279751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9" y="1267540"/>
            <a:ext cx="10186170" cy="94671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87" y="3714093"/>
            <a:ext cx="10598095" cy="79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r="1505"/>
          <a:stretch/>
        </p:blipFill>
        <p:spPr>
          <a:xfrm>
            <a:off x="1478402" y="540774"/>
            <a:ext cx="8560333" cy="591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05" y="390525"/>
            <a:ext cx="895328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8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54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86" y="531845"/>
            <a:ext cx="11919549" cy="61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3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22" y="541175"/>
            <a:ext cx="11352120" cy="566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7" y="513184"/>
            <a:ext cx="11710123" cy="579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6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" y="373224"/>
            <a:ext cx="12083143" cy="627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4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8" y="634482"/>
            <a:ext cx="11472022" cy="561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7" y="391885"/>
            <a:ext cx="11806175" cy="59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322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163</TotalTime>
  <Words>683</Words>
  <Application>Microsoft Office PowerPoint</Application>
  <PresentationFormat>Geniş ekran</PresentationFormat>
  <Paragraphs>53</Paragraphs>
  <Slides>22</Slides>
  <Notes>5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Neue Montreal</vt:lpstr>
      <vt:lpstr>Metropolitan</vt:lpstr>
      <vt:lpstr>GENERATIVE AI </vt:lpstr>
      <vt:lpstr>What is Generative AI 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</dc:title>
  <dc:creator>Lab43</dc:creator>
  <cp:lastModifiedBy>Lab43</cp:lastModifiedBy>
  <cp:revision>19</cp:revision>
  <dcterms:created xsi:type="dcterms:W3CDTF">2025-02-07T20:05:53Z</dcterms:created>
  <dcterms:modified xsi:type="dcterms:W3CDTF">2025-02-11T19:24:36Z</dcterms:modified>
</cp:coreProperties>
</file>